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12192000"/>
  <p:custDataLst>
    <p:tags r:id="rId26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325" autoAdjust="0"/>
    <p:restoredTop sz="94610"/>
  </p:normalViewPr>
  <p:slideViewPr>
    <p:cSldViewPr snapToGrid="0" snapToObjects="1">
      <p:cViewPr varScale="1">
        <p:scale>
          <a:sx n="105" d="100"/>
          <a:sy n="105" d="100"/>
        </p:scale>
        <p:origin x="12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eabc6ed00094141d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b60682cc?sp=1&amp;pid=80866569d&amp;color=0,173,163&amp;vtp=1&amp;bt=1&amp;bbb=1"/>
          <p:cNvSpPr/>
          <p:nvPr/>
        </p:nvSpPr>
        <p:spPr>
          <a:xfrm>
            <a:off x="612648" y="466344"/>
            <a:ext cx="10963656" cy="11236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6000"/>
              </a:lnSpc>
            </a:pPr>
            <a:r>
              <a:rPr lang="en-US" altLang="zh-CN" sz="34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题型二</a:t>
            </a:r>
            <a:r>
              <a:rPr lang="en-US" altLang="zh-CN" sz="34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电场线与带电粒子运动轨迹的综合问题</a:t>
            </a:r>
            <a:endParaRPr lang="en-US" altLang="zh-CN" sz="3400" dirty="0"/>
          </a:p>
        </p:txBody>
      </p:sp>
      <p:sp>
        <p:nvSpPr>
          <p:cNvPr id="3" name="P_4_BD#794d0c849?sp=1&amp;pid=9b60682cc&amp;color=0,0,0&amp;vtp=1&amp;bbb=1&amp;hb=1"/>
          <p:cNvSpPr/>
          <p:nvPr/>
        </p:nvSpPr>
        <p:spPr>
          <a:xfrm>
            <a:off x="612648" y="1168587"/>
            <a:ext cx="10963656" cy="51017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带电粒子只在静电力作用下，做曲线运动时，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静电力指向轨迹的凹侧，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速度沿轨迹的切线方向。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分析方法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（1）由轨迹的弯曲情况结合电场线确定静电力的方向。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（2）由静电力和电场线的方向确定粒子的所带电荷的正负。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（3）由电场线的疏密判断静电力的大小，再根据牛顿第二定律，判断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带电粒子加速度的大小。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（4）根据加速度与速度的夹角，判断带电粒子速度的变化情况。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3_1#303e2115b?htil=4&amp;pid=9b60682cc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89720" y="486288"/>
            <a:ext cx="2368296" cy="235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3_2#303e2115b?htil=4&amp;sp=1&amp;pid=9b60682cc&amp;color=0,0,0&amp;vtp=1&amp;bt=1&amp;bbb=1&amp;hb=1&amp;hs=1"/>
              <p:cNvSpPr/>
              <p:nvPr/>
            </p:nvSpPr>
            <p:spPr>
              <a:xfrm>
                <a:off x="612648" y="468000"/>
                <a:ext cx="8467344" cy="23189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例4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（2024山东师大附中高二期末）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如图所示，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实线为某一点电荷的电场线，虚线为某带电粒子只在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电场力作用下的运动轨迹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是轨迹上的三个点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则(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C_4_BD.13_2#303e2115b?htil=4&amp;sp=1&amp;pid=9b60682c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8467344" cy="2318957"/>
              </a:xfrm>
              <a:prstGeom prst="rect">
                <a:avLst/>
              </a:prstGeom>
              <a:blipFill rotWithShape="1">
                <a:blip r:embed="rId2"/>
                <a:stretch>
                  <a:fillRect l="-6" r="-4296" b="-5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4_1#303e2115b.bracket?pid=9b60682cc&amp;color=0,0,0&amp;vpa=4&amp;vtp=1&amp;bbb=1"/>
          <p:cNvSpPr/>
          <p:nvPr/>
        </p:nvSpPr>
        <p:spPr>
          <a:xfrm>
            <a:off x="1296066" y="2428250"/>
            <a:ext cx="773113" cy="4154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5_1#303e2115b.choices?pid=9b60682cc&amp;color=0,0,0&amp;vtp=1&amp;bbb=1&amp;hs=1"/>
              <p:cNvSpPr/>
              <p:nvPr/>
            </p:nvSpPr>
            <p:spPr>
              <a:xfrm>
                <a:off x="594360" y="3000465"/>
                <a:ext cx="10963656" cy="21411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粒子一定带正电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粒子一定是从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点运动到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粒子在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点的加速度一定大于在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点的加速度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该电场可能是由负点电荷产生的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BD.15_1#303e2115b.choices?pid=9b60682cc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" y="3000465"/>
                <a:ext cx="10963656" cy="2141157"/>
              </a:xfrm>
              <a:prstGeom prst="rect">
                <a:avLst/>
              </a:prstGeom>
              <a:blipFill rotWithShape="1">
                <a:blip r:embed="rId3"/>
                <a:stretch>
                  <a:fillRect t="-4" r="3" b="-138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6_1#303e2115b?pid=9b60682cc&amp;color=0,0,0&amp;vtp=1&amp;bt=1&amp;bbb=1&amp;hb=1"/>
              <p:cNvSpPr/>
              <p:nvPr/>
            </p:nvSpPr>
            <p:spPr>
              <a:xfrm>
                <a:off x="612648" y="468000"/>
                <a:ext cx="10963656" cy="36539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由合力的方向指向运动轨迹的凹侧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，可知粒子受力方向与电场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方向一致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，所以带正电，故A正确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；只知道曲线运动轨迹不能判断运动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方向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，所以粒子运动方向无法确定，故B错误；由于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点电场线比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点电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场线密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𝐹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，可知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点场强大，粒子在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点所受静电力大，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加速度大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，故C正确；由电场方向可知，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该电场是由正点电荷产生的，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故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4_AS.16_1#303e2115b?pid=9b60682c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653917"/>
              </a:xfrm>
              <a:prstGeom prst="rect">
                <a:avLst/>
              </a:prstGeom>
              <a:blipFill rotWithShape="1">
                <a:blip r:embed="rId1"/>
                <a:stretch>
                  <a:fillRect l="-5" r="-542" b="-18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4a98d76a?sp=1&amp;pid=9b60682cc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>
              <a:solidFill>
                <a:srgbClr val="000000"/>
              </a:solidFill>
            </a:endParaRPr>
          </a:p>
        </p:txBody>
      </p:sp>
      <p:pic>
        <p:nvPicPr>
          <p:cNvPr id="3" name="QC_5_BD.17_1#b1f8cb482?htil=5&amp;pid=d4a98d76a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1203" y="1110869"/>
            <a:ext cx="3255264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2#b1f8cb482?htil=5&amp;pid=d4a98d76a&amp;color=0,0,0&amp;vtp=1&amp;bbb=1&amp;hb=1&amp;hs=1"/>
              <p:cNvSpPr/>
              <p:nvPr/>
            </p:nvSpPr>
            <p:spPr>
              <a:xfrm>
                <a:off x="612648" y="1092581"/>
                <a:ext cx="7580376" cy="21411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（2024辽宁营口高二期末）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如图所示，实线为两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个点电荷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产生的电场的电场线，虚线为带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正电的粒子仅在静电力作用下从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点运动到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的运动轨迹，则下列判断正确的是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(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5_BD.17_2#b1f8cb482?htil=5&amp;pid=d4a98d76a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92581"/>
                <a:ext cx="7580376" cy="2141157"/>
              </a:xfrm>
              <a:prstGeom prst="rect">
                <a:avLst/>
              </a:prstGeom>
              <a:blipFill rotWithShape="1">
                <a:blip r:embed="rId2"/>
                <a:stretch>
                  <a:fillRect l="-7" t="-18" r="-1019" b="-138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18_1#b1f8cb482.bracket?pid=d4a98d76a&amp;color=0,0,0&amp;vpa=5&amp;vtp=1"/>
          <p:cNvSpPr/>
          <p:nvPr/>
        </p:nvSpPr>
        <p:spPr>
          <a:xfrm>
            <a:off x="6223666" y="3013583"/>
            <a:ext cx="515938" cy="4154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19_1#b1f8cb482.choices?pid=d4a98d76a&amp;color=0,0,0&amp;vtp=1&amp;bbb=1&amp;hs=1"/>
              <p:cNvSpPr/>
              <p:nvPr/>
            </p:nvSpPr>
            <p:spPr>
              <a:xfrm>
                <a:off x="612648" y="3624263"/>
                <a:ext cx="10963656" cy="243820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点电荷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均为正电荷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的电荷量大于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的电荷量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该粒子在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点的加速度大于在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点的加速度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该粒子在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点的速度小于在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点的速度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5_BD.19_1#b1f8cb482.choices?pid=d4a98d76a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24263"/>
                <a:ext cx="10963656" cy="2438209"/>
              </a:xfrm>
              <a:prstGeom prst="rect">
                <a:avLst/>
              </a:prstGeom>
              <a:blipFill rotWithShape="1">
                <a:blip r:embed="rId3"/>
                <a:stretch>
                  <a:fillRect l="-5" t="-13" r="2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0_1#b1f8cb482?pid=d4a98d76a&amp;color=0,0,0&amp;vtp=1&amp;bt=1&amp;bbb=1&amp;hb=1"/>
              <p:cNvSpPr/>
              <p:nvPr/>
            </p:nvSpPr>
            <p:spPr>
              <a:xfrm>
                <a:off x="612648" y="468000"/>
                <a:ext cx="10963656" cy="40984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带正电的粒子仅在静电力作用下由A运动到B，所受静电力沿电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场线切线方向向下，所以点电荷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均为负电荷，A错误；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产生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的电场线比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密集，所以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的电荷量大于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的电荷量，B错误；电场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线越密，粒子所受电场力越大，加速度越大，A处电场线比B处密集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所以该粒子在A点的加速度大于在B点的加速度，C正确；该粒子的轨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迹向下弯曲，静电力方向向下，与速度方向成钝角，速度减小，所以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在A点的速度大于在B点的速度，D错误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AS.20_1#b1f8cb482?pid=d4a98d76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098417"/>
              </a:xfrm>
              <a:prstGeom prst="rect">
                <a:avLst/>
              </a:prstGeom>
              <a:blipFill rotWithShape="1">
                <a:blip r:embed="rId1"/>
                <a:stretch>
                  <a:fillRect l="-5" r="-15" b="-16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abf2ae35?pid=80866569d&amp;color=0,173,163&amp;vtp=1&amp;bt=1&amp;bbb=1&amp;hb=1"/>
          <p:cNvSpPr/>
          <p:nvPr/>
        </p:nvSpPr>
        <p:spPr>
          <a:xfrm>
            <a:off x="612648" y="466344"/>
            <a:ext cx="10963656" cy="344627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6200"/>
              </a:lnSpc>
            </a:pPr>
            <a:r>
              <a:rPr lang="en-US" altLang="zh-CN" sz="3400" b="1" i="0" spc="-5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题型三</a:t>
            </a:r>
            <a:r>
              <a:rPr lang="en-US" altLang="zh-CN" sz="3400" b="1" i="0" spc="-5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1" i="0" spc="-5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电场中的动力学问题</a:t>
            </a:r>
            <a:endParaRPr lang="en-US" altLang="zh-CN" sz="3400" b="1" i="0" spc="-5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62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   带电体在电场中加速问题的处理方法：与力学中的分析方</a:t>
            </a:r>
            <a:endParaRPr lang="en-US" altLang="zh-CN" sz="280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62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法完全相同，带电体的运动仍然满足牛顿运动定律，在进行受</a:t>
            </a:r>
            <a:endParaRPr lang="en-US" altLang="zh-CN" sz="2800" i="0" dirty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6200"/>
              </a:lnSpc>
            </a:pPr>
            <a:r>
              <a:rPr lang="en-US" altLang="zh-CN" sz="280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力分析时不要漏掉静电力。</a:t>
            </a:r>
            <a:endParaRPr lang="en-US" altLang="zh-CN" sz="3400" spc="-50" dirty="0"/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1_1#51d32f978?sp=1&amp;pid=eabf2ae35&amp;color=0,0,0&amp;vtp=1&amp;bt=1&amp;bbb=1&amp;hb=1"/>
              <p:cNvSpPr/>
              <p:nvPr/>
            </p:nvSpPr>
            <p:spPr>
              <a:xfrm>
                <a:off x="612013" y="523245"/>
                <a:ext cx="10963656" cy="19673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例5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的带正电小物块置于绝缘水平面上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，所在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空间存在沿水平方向且方向始终不变的电场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，电场强度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的大小与时间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𝑡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的关系和物块速度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𝑣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与时间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的关系分别如图甲、乙所示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。若重力加速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𝑔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，求：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4_BD.21_1#51d32f978?sp=1&amp;pid=eabf2ae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13" y="523245"/>
                <a:ext cx="10963656" cy="1967357"/>
              </a:xfrm>
              <a:prstGeom prst="rect">
                <a:avLst/>
              </a:prstGeom>
              <a:blipFill rotWithShape="1">
                <a:blip r:embed="rId1"/>
                <a:stretch>
                  <a:fillRect l="-5" r="-229" b="-3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21_3#51d32f978?iti=1&amp;htil=1&amp;pid=eabf2ae35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5342" y="2690119"/>
            <a:ext cx="2185416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21_4#51d32f978?iti=2&amp;htil=1&amp;pid=eabf2ae35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72400" y="2617729"/>
            <a:ext cx="2130552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21_5#51d32f978?iti=1&amp;htil=1&amp;pid=eabf2ae35&amp;color=0,0,0&amp;vtp=1"/>
          <p:cNvSpPr/>
          <p:nvPr/>
        </p:nvSpPr>
        <p:spPr>
          <a:xfrm>
            <a:off x="3142139" y="5021585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6" name="QO_4_BD.21_6#51d32f978?iti=2&amp;htil=1&amp;pid=eabf2ae35&amp;color=0,0,0&amp;vtp=1"/>
          <p:cNvSpPr/>
          <p:nvPr/>
        </p:nvSpPr>
        <p:spPr>
          <a:xfrm>
            <a:off x="8619395" y="5012441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2_1#4b72b3a80?pid=51d32f978&amp;color=0,0,0&amp;vtp=1&amp;bt=1&amp;bbb=1"/>
              <p:cNvSpPr/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物块的质量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；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5_BD.22_1#4b72b3a80?pid=51d32f97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blipFill rotWithShape="1">
                <a:blip r:embed="rId1"/>
                <a:stretch>
                  <a:fillRect l="-5" t="-1" r="2" b="-118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3_1#4b72b3a80?pid=51d32f978&amp;color=0,0,0&amp;vtp=1&amp;bbb=1"/>
              <p:cNvSpPr/>
              <p:nvPr/>
            </p:nvSpPr>
            <p:spPr>
              <a:xfrm>
                <a:off x="612648" y="1069980"/>
                <a:ext cx="10963656" cy="55626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5_AN.23_1#4b72b3a80?pid=51d32f9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69980"/>
                <a:ext cx="10963656" cy="556260"/>
              </a:xfrm>
              <a:prstGeom prst="rect">
                <a:avLst/>
              </a:prstGeom>
              <a:blipFill rotWithShape="1">
                <a:blip r:embed="rId2"/>
                <a:stretch>
                  <a:fillRect l="-5" t="-1" r="2" b="-141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4_1#4b72b3a80?pid=51d32f978&amp;color=0,0,0&amp;vtp=1&amp;bbb=1&amp;hb=1"/>
              <p:cNvSpPr/>
              <p:nvPr/>
            </p:nvSpPr>
            <p:spPr>
              <a:xfrm>
                <a:off x="612648" y="1627764"/>
                <a:ext cx="10963656" cy="33875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由题图乙可知，前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物块做匀加速直线运动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，由牛顿第二定律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𝜇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𝑚𝑔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后物块做匀速直线运动，由力的平衡条件有</a:t>
                </a:r>
                <a:endParaRPr lang="en-US" altLang="zh-CN" sz="2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𝜇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𝑚𝑔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联立解得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𝑚𝑎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由题图可得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N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N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m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/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代入数据可得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𝑚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kg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5_AS.24_1#4b72b3a80?pid=51d32f97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27764"/>
                <a:ext cx="10963656" cy="3387535"/>
              </a:xfrm>
              <a:prstGeom prst="rect">
                <a:avLst/>
              </a:prstGeom>
              <a:blipFill rotWithShape="1">
                <a:blip r:embed="rId3"/>
                <a:stretch>
                  <a:fillRect l="-5" t="-8" r="2" b="-19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5_1#d112e6433?pid=51d32f978&amp;color=0,0,0&amp;vtp=1&amp;bt=1&amp;bbb=1"/>
              <p:cNvSpPr/>
              <p:nvPr/>
            </p:nvSpPr>
            <p:spPr>
              <a:xfrm>
                <a:off x="612648" y="468000"/>
                <a:ext cx="10963656" cy="5536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物块与水平面之间的动摩擦因数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5_BD.25_1#d112e6433?pid=51d32f97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53657"/>
              </a:xfrm>
              <a:prstGeom prst="rect">
                <a:avLst/>
              </a:prstGeom>
              <a:blipFill rotWithShape="1">
                <a:blip r:embed="rId1"/>
                <a:stretch>
                  <a:fillRect l="-5" t="-1" r="2" b="-123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AN.26_1#d112e6433?pid=51d32f978&amp;color=0,0,0&amp;vtp=1&amp;bbb=1"/>
          <p:cNvSpPr/>
          <p:nvPr/>
        </p:nvSpPr>
        <p:spPr>
          <a:xfrm>
            <a:off x="612648" y="1025149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0.2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27_1#d112e6433?pid=51d32f978&amp;color=0,0,0&amp;vtp=1&amp;bbb=1"/>
              <p:cNvSpPr/>
              <p:nvPr/>
            </p:nvSpPr>
            <p:spPr>
              <a:xfrm>
                <a:off x="612648" y="1583314"/>
                <a:ext cx="10963656" cy="72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7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𝜇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𝑞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𝑚𝑔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0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.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5_AS.27_1#d112e6433?pid=51d32f97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583314"/>
                <a:ext cx="10963656" cy="723900"/>
              </a:xfrm>
              <a:prstGeom prst="rect">
                <a:avLst/>
              </a:prstGeom>
              <a:blipFill rotWithShape="1">
                <a:blip r:embed="rId2"/>
                <a:stretch>
                  <a:fillRect l="-5" t="-36" r="2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0866569d.fixed?pid=94e658986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第九章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静电场及其应用</a:t>
            </a:r>
            <a:endParaRPr lang="en-US" altLang="zh-CN" sz="4000" dirty="0"/>
          </a:p>
        </p:txBody>
      </p:sp>
      <p:sp>
        <p:nvSpPr>
          <p:cNvPr id="3" name="C_2#80866569d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80866569d.fixed?pid=94e658986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专题课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静电力的性质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c80abe28?pid=80866569d&amp;color=0,173,163&amp;vtp=1&amp;bt=1&amp;bbb=1"/>
          <p:cNvSpPr/>
          <p:nvPr/>
        </p:nvSpPr>
        <p:spPr>
          <a:xfrm>
            <a:off x="612648" y="466344"/>
            <a:ext cx="10963656" cy="11236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6000"/>
              </a:lnSpc>
            </a:pPr>
            <a:r>
              <a:rPr lang="en-US" altLang="zh-CN" sz="34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题型一</a:t>
            </a:r>
            <a:r>
              <a:rPr lang="en-US" altLang="zh-CN" sz="34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非点电荷电场强度的求解</a:t>
            </a:r>
            <a:endParaRPr lang="en-US" altLang="zh-CN" sz="3400" dirty="0"/>
          </a:p>
        </p:txBody>
      </p:sp>
      <p:sp>
        <p:nvSpPr>
          <p:cNvPr id="3" name="P_4_BD#111f0c886?sp=1&amp;pid=3c80abe28&amp;color=0,0,0&amp;vtp=1&amp;bbb=1"/>
          <p:cNvSpPr/>
          <p:nvPr/>
        </p:nvSpPr>
        <p:spPr>
          <a:xfrm>
            <a:off x="612648" y="1144270"/>
            <a:ext cx="10963656" cy="4252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非点电荷电场强度的三种计算方法</a:t>
            </a:r>
            <a:endParaRPr lang="en-US" altLang="zh-CN" sz="2800" dirty="0"/>
          </a:p>
        </p:txBody>
      </p:sp>
      <p:graphicFrame>
        <p:nvGraphicFramePr>
          <p:cNvPr id="4" name="P_4_BD#111f0c886?colgroup=3,25&amp;pid=3c80abe28&amp;color=0,0,0&amp;vtp=1&amp;bbb=1&amp;hb=1"/>
          <p:cNvGraphicFramePr>
            <a:graphicFrameLocks noGrp="1"/>
          </p:cNvGraphicFramePr>
          <p:nvPr/>
        </p:nvGraphicFramePr>
        <p:xfrm>
          <a:off x="612648" y="1697101"/>
          <a:ext cx="10945368" cy="4888496"/>
        </p:xfrm>
        <a:graphic>
          <a:graphicData uri="http://schemas.openxmlformats.org/drawingml/2006/table">
            <a:tbl>
              <a:tblPr/>
              <a:tblGrid>
                <a:gridCol w="1453896"/>
                <a:gridCol w="9491472"/>
              </a:tblGrid>
              <a:tr h="162886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对称法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根据某些物理现象、物理规律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、物理过程或几何图形的对称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性进行解题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。在电场中，当电荷的分布具有对称性时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，应用</a:t>
                      </a:r>
                      <a:endParaRPr lang="en-US" altLang="zh-CN" sz="2800" b="0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对称性解题可将复杂问题大大简化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41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微元法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当一个带电体的体积较大，不能视为点电荷时，求这个带电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体产生的电场在某处的电场强度，可用微元法的思想把带电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体分成很多小块，每块都可以看成点电荷，用点电荷场强叠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加的方法计算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130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补偿法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将有缺口的带电圆环、球面补全为完整的圆环或球面，根据</a:t>
                      </a:r>
                      <a:endPara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 err="1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作差法求解，从而将问题化难为易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_1#c5c588661?htil=1&amp;pid=3c80abe28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70299" y="495431"/>
            <a:ext cx="2880360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2#c5c588661?htil=1&amp;sp=1&amp;pid=3c80abe28&amp;color=0,0,0&amp;vtp=1&amp;bt=1&amp;bbb=1&amp;hb=1&amp;hs=1"/>
              <p:cNvSpPr/>
              <p:nvPr/>
            </p:nvSpPr>
            <p:spPr>
              <a:xfrm>
                <a:off x="612648" y="468000"/>
                <a:ext cx="7955280" cy="31190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（2024安徽宣城高二期末）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如图，电荷量为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 dirty="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的点电荷与均匀带电薄板相距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点电荷到带电薄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板的垂线通过板的几何中心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为垂线的两点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到薄板的距离均为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𝑑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。已知图中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点的电场强度为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5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9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为静电力常量），方向沿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向右，则图中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 dirty="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点的电场强度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(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C_4_BD.1_2#c5c588661?htil=1&amp;sp=1&amp;pid=3c80abe28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7955280" cy="3119057"/>
              </a:xfrm>
              <a:prstGeom prst="rect">
                <a:avLst/>
              </a:prstGeom>
              <a:blipFill rotWithShape="1">
                <a:blip r:embed="rId2"/>
                <a:stretch>
                  <a:fillRect l="-6" r="-880" b="-99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_1#c5c588661.bracket?pid=3c80abe28&amp;color=0,0,0&amp;vpa=1&amp;vtp=1"/>
          <p:cNvSpPr/>
          <p:nvPr/>
        </p:nvSpPr>
        <p:spPr>
          <a:xfrm>
            <a:off x="3023267" y="3464818"/>
            <a:ext cx="515938" cy="4154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_1#c5c588661.choices?pid=3c80abe28&amp;color=0,0,0&amp;vtp=1&amp;bbb=1&amp;hs=1"/>
              <p:cNvSpPr/>
              <p:nvPr/>
            </p:nvSpPr>
            <p:spPr>
              <a:xfrm>
                <a:off x="614172" y="3999679"/>
                <a:ext cx="10963656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400"/>
                  </a:lnSpc>
                  <a:tabLst>
                    <a:tab pos="558927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5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，方向沿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𝐵𝐴</m:t>
                    </m:r>
                  </m:oMath>
                </a14:m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向左</a:t>
                </a:r>
                <a:r>
                  <a:rPr lang="en-US" altLang="zh-CN" sz="2800" b="0" i="0" spc="-103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5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9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，方向沿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向右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400"/>
                  </a:lnSpc>
                  <a:tabLst>
                    <a:tab pos="558927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9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，方向沿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𝐵𝐴</m:t>
                    </m:r>
                  </m:oMath>
                </a14:m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向左</a:t>
                </a:r>
                <a:r>
                  <a:rPr lang="en-US" altLang="zh-CN" sz="2800" b="0" i="0" spc="-103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大小为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，方向沿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向右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BD.3_1#c5c588661.choices?pid=3c80abe28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172" y="3999679"/>
                <a:ext cx="10963656" cy="1371600"/>
              </a:xfrm>
              <a:prstGeom prst="rect">
                <a:avLst/>
              </a:prstGeom>
              <a:blipFill rotWithShape="1">
                <a:blip r:embed="rId3"/>
                <a:stretch>
                  <a:fillRect l="-1" t="-33" r="5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c5c588661?pid=3c80abe28&amp;color=0,0,0&amp;vtp=1&amp;bt=1&amp;bbb=1&amp;hb=1"/>
              <p:cNvSpPr/>
              <p:nvPr/>
            </p:nvSpPr>
            <p:spPr>
              <a:xfrm>
                <a:off x="612648" y="466344"/>
                <a:ext cx="10963656" cy="2578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8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点电荷在A点的电场强度大小为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3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𝑑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向左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，设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带电薄板在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A点的场强大小为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𝐴𝐵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向右，可得，解得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由对称性可知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，薄板在B点的电场强度大小为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向左，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则B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点的电场强度大小为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5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𝑑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向左，故选A。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4_AS.4_1#c5c588661?pid=3c80abe2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2578100"/>
              </a:xfrm>
              <a:prstGeom prst="rect">
                <a:avLst/>
              </a:prstGeom>
              <a:blipFill rotWithShape="1">
                <a:blip r:embed="rId1"/>
                <a:stretch>
                  <a:fillRect l="-5" t="-10" r="-3710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5_1#ffb4e70e1?htil=2&amp;pid=3c80abe28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73414" y="486288"/>
            <a:ext cx="1581912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5_2#ffb4e70e1?htil=2&amp;sp=1&amp;pid=3c80abe28&amp;color=0,0,0&amp;vtp=1&amp;bt=1&amp;bbb=1&amp;hb=1&amp;hs=1"/>
              <p:cNvSpPr/>
              <p:nvPr/>
            </p:nvSpPr>
            <p:spPr>
              <a:xfrm>
                <a:off x="612648" y="468000"/>
                <a:ext cx="9253728" cy="21919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（2024山东烟台高二期末）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，一电荷均匀分布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的带正电的圆环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，其半径为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，在垂直于圆环且过圆心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轴线上有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两个点，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800" b="0" i="0" dirty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𝐴𝑂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3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𝐵𝑂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两点的电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场强度大小之比为(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C_4_BD.5_2#ffb4e70e1?htil=2&amp;sp=1&amp;pid=3c80abe28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9253728" cy="2191957"/>
              </a:xfrm>
              <a:prstGeom prst="rect">
                <a:avLst/>
              </a:prstGeom>
              <a:blipFill rotWithShape="1">
                <a:blip r:embed="rId2"/>
                <a:stretch>
                  <a:fillRect l="-5" r="-998" b="-31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6_1#ffb4e70e1.bracket?pid=3c80abe28&amp;color=0,0,0&amp;vpa=2&amp;vtp=1"/>
          <p:cNvSpPr/>
          <p:nvPr/>
        </p:nvSpPr>
        <p:spPr>
          <a:xfrm>
            <a:off x="3747166" y="2241047"/>
            <a:ext cx="495300" cy="4154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7_1#ffb4e70e1.choices?htil=2&amp;pid=3c80abe28&amp;color=0,0,0&amp;vtp=1&amp;bbb=1&amp;hs=1"/>
              <p:cNvSpPr/>
              <p:nvPr/>
            </p:nvSpPr>
            <p:spPr>
              <a:xfrm>
                <a:off x="612648" y="2667767"/>
                <a:ext cx="10963656" cy="59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400"/>
                  </a:lnSpc>
                  <a:tabLst>
                    <a:tab pos="2867660" algn="l"/>
                    <a:tab pos="5709920" algn="l"/>
                    <a:tab pos="8311515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:</m:t>
                    </m:r>
                    <m:rad>
                      <m:radPr>
                        <m:degHide m:val="on"/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:</m:t>
                    </m:r>
                    <m:rad>
                      <m:radPr>
                        <m:degHide m:val="on"/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2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: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4_BD.7_1#ffb4e70e1.choices?htil=2&amp;pid=3c80abe28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667767"/>
                <a:ext cx="10963656" cy="596900"/>
              </a:xfrm>
              <a:prstGeom prst="rect">
                <a:avLst/>
              </a:prstGeom>
              <a:blipFill rotWithShape="1">
                <a:blip r:embed="rId3"/>
                <a:stretch>
                  <a:fillRect l="-5" t="-22" r="2" b="-148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8_1#ffb4e70e1?pid=3c80abe28&amp;color=0,0,0&amp;vtp=1&amp;bt=1&amp;bbb=1&amp;hb=1"/>
              <p:cNvSpPr/>
              <p:nvPr/>
            </p:nvSpPr>
            <p:spPr>
              <a:xfrm>
                <a:off x="612648" y="598810"/>
                <a:ext cx="10963656" cy="4114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设圆环的电荷量为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，将圆环分成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等份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，则每等份的电荷量为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，每等份可看成点电荷，每个点电荷在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A点处产生的电场强度大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6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dPr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anose="020B0503020204020204" pitchFamily="34" charset="-122"/>
                                        <a:cs typeface="Times New Roman" panose="02020603050405020304" pitchFamily="34" charset="-120"/>
                                      </a:rPr>
                                      <m:t>3</m:t>
                                    </m:r>
                                  </m:e>
                                </m:rad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𝑅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，该场强方向与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𝐴𝑂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的夹角为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，根据场强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的叠加原理知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A点处的电场强度大小为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6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𝑛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8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，同理可得，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B点处的电场强度大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8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𝐵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，故选B。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4_AS.8_1#ffb4e70e1?pid=3c80abe2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598810"/>
                <a:ext cx="10963656" cy="4114800"/>
              </a:xfrm>
              <a:prstGeom prst="rect">
                <a:avLst/>
              </a:prstGeom>
              <a:blipFill rotWithShape="1">
                <a:blip r:embed="rId1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9_1#500e2db05?htil=3&amp;pid=3c80abe28&amp;color=0,0,0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98947" y="486287"/>
            <a:ext cx="4041648" cy="283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9_2#500e2db05?htil=3&amp;sp=1&amp;pid=3c80abe28&amp;color=0,0,0&amp;vtp=1&amp;bt=1&amp;bbb=1&amp;hb=1&amp;hs=1"/>
              <p:cNvSpPr/>
              <p:nvPr/>
            </p:nvSpPr>
            <p:spPr>
              <a:xfrm>
                <a:off x="612648" y="468000"/>
                <a:ext cx="6793992" cy="2730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例3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（2024吉林长春高二期末）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如图所示，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正电荷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均匀分布在半球面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𝐴𝐶𝐵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上，球面半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径为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为通过半球顶点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和球心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的轴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线。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轴线上的两点，距球心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距离均为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𝑅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右侧轴线上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点固定正点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C_4_BD.9_2#500e2db05?htil=3&amp;sp=1&amp;pid=3c80abe28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6793992" cy="2730500"/>
              </a:xfrm>
              <a:prstGeom prst="rect">
                <a:avLst/>
              </a:prstGeom>
              <a:blipFill rotWithShape="1">
                <a:blip r:embed="rId2"/>
                <a:stretch>
                  <a:fillRect l="-7" r="-925" b="-116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0_1#500e2db05.bracket?pid=3c80abe28&amp;color=0,0,0&amp;vpa=3&amp;vtp=1"/>
          <p:cNvSpPr/>
          <p:nvPr/>
        </p:nvSpPr>
        <p:spPr>
          <a:xfrm>
            <a:off x="889666" y="5111728"/>
            <a:ext cx="515938" cy="4154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1_1#500e2db05.choices?pid=3c80abe28&amp;color=0,0,0&amp;vtp=1&amp;bbb=1&amp;hs=1"/>
              <p:cNvSpPr/>
              <p:nvPr/>
            </p:nvSpPr>
            <p:spPr>
              <a:xfrm>
                <a:off x="612648" y="5527145"/>
                <a:ext cx="10963656" cy="68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400"/>
                  </a:lnSpc>
                  <a:tabLst>
                    <a:tab pos="2397760" algn="l"/>
                    <a:tab pos="5049520" algn="l"/>
                    <a:tab pos="7727315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0</a:t>
                </a:r>
                <a:r>
                  <a:rPr lang="en-US" altLang="zh-CN" sz="2800" b="0" i="0" spc="-103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spc="-103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spc="-1030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4_BD.11_1#500e2db05.choices?pid=3c80abe28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5527145"/>
                <a:ext cx="10963656" cy="685800"/>
              </a:xfrm>
              <a:prstGeom prst="rect">
                <a:avLst/>
              </a:prstGeom>
              <a:blipFill rotWithShape="1">
                <a:blip r:embed="rId3"/>
                <a:stretch>
                  <a:fillRect l="-5" t="-15" r="2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9_2#500e2db05?htil=3&amp;sp=1&amp;pid=3c80abe28&amp;color=0,0,0&amp;vtp=1&amp;bt=1&amp;bbb=1&amp;hb=1&amp;hs=1"/>
              <p:cNvSpPr/>
              <p:nvPr/>
            </p:nvSpPr>
            <p:spPr>
              <a:xfrm>
                <a:off x="612648" y="3709804"/>
                <a:ext cx="10968012" cy="14934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电荷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，点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′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间距离为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，已知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点的场强为零，静电力常量为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若带电均匀的封闭球壳内部电场强度处处为零，则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点的场强大小为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(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BD.9_2#500e2db05?htil=3&amp;sp=1&amp;pid=3c80abe28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709804"/>
                <a:ext cx="10968012" cy="1493457"/>
              </a:xfrm>
              <a:prstGeom prst="rect">
                <a:avLst/>
              </a:prstGeom>
              <a:blipFill rotWithShape="1">
                <a:blip r:embed="rId4"/>
                <a:stretch>
                  <a:fillRect l="-5" t="-9" r="2" b="-224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1#500e2db05?pid=3c80abe28&amp;color=0,0,0&amp;vtp=1&amp;bt=1&amp;bbb=1&amp;hb=1"/>
              <p:cNvSpPr/>
              <p:nvPr/>
            </p:nvSpPr>
            <p:spPr>
              <a:xfrm>
                <a:off x="612648" y="468000"/>
                <a:ext cx="10963656" cy="4635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设另一半球面带电荷量也为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，由对称性可知，半球面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𝐴𝐶𝐵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上的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点的场强与另一半球面上的电荷在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点形成的场强大小相等、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方向相反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，由带电均匀的封闭球壳内部电场强度处处为零可知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，半球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面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𝐴𝐶𝐵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上的电荷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点的场强与在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点的场强相同。由于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点场强为零，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故半球面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𝐴𝐶𝐵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上的电荷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点的场强与正点电荷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点的场强大小相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、方向相反，所以半球面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𝐴𝐶𝐵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上的电荷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点的场强为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2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anose="020B0503020204020204" pitchFamily="34" charset="-122"/>
                                    <a:cs typeface="Times New Roman" panose="02020603050405020304" pitchFamily="34" charset="-120"/>
                                  </a:rPr>
                                  <m:t>𝑅</m:t>
                                </m:r>
                              </m:e>
                            </m:d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方向向右），正点电荷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点的场强为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</m:t>
                        </m:r>
                      </m:num>
                      <m:den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（方向向左），则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点场强为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𝑘𝑄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𝑅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anose="020B0503020204020204" pitchFamily="34" charset="-122"/>
                                <a:cs typeface="Times New Roman" panose="02020603050405020304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（方向向左），C正确，A、B、D错误。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4_AS.12_1#500e2db05?pid=3c80abe2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635500"/>
              </a:xfrm>
              <a:prstGeom prst="rect">
                <a:avLst/>
              </a:prstGeom>
              <a:blipFill rotWithShape="1">
                <a:blip r:embed="rId1"/>
                <a:stretch>
                  <a:fillRect l="-5" r="-31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ags/tag1.xml><?xml version="1.0" encoding="utf-8"?>
<p:tagLst xmlns:p="http://schemas.openxmlformats.org/presentationml/2006/main">
  <p:tag name="commondata" val="eyJoZGlkIjoiZTk0YTQzOGFjYmFhZTQ4MmU4ZWIxYThlMDg3MTZiOWE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3353</Words>
  <Application>WPS 演示</Application>
  <PresentationFormat>宽屏</PresentationFormat>
  <Paragraphs>166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Cambria Math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5</cp:revision>
  <dcterms:created xsi:type="dcterms:W3CDTF">2024-05-07T04:44:00Z</dcterms:created>
  <dcterms:modified xsi:type="dcterms:W3CDTF">2024-06-19T09:02:50Z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E88861F429A546F28EBB2CEF8B91471A_12</vt:lpwstr>
  </property>
  <property fmtid="{D5CDD505-2E9C-101B-9397-08002B2CF9AE}" pid="3" name="KSOProductBuildVer">
    <vt:lpwstr>2052-12.1.0.16929</vt:lpwstr>
  </property>
</Properties>
</file>